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76" r:id="rId3"/>
    <p:sldId id="272" r:id="rId4"/>
    <p:sldId id="257" r:id="rId5"/>
    <p:sldId id="274" r:id="rId6"/>
    <p:sldId id="273" r:id="rId7"/>
    <p:sldId id="261" r:id="rId8"/>
    <p:sldId id="275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7" autoAdjust="0"/>
    <p:restoredTop sz="94660"/>
  </p:normalViewPr>
  <p:slideViewPr>
    <p:cSldViewPr>
      <p:cViewPr varScale="1">
        <p:scale>
          <a:sx n="68" d="100"/>
          <a:sy n="68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C9D52-E662-460F-A9A1-DF4095F9DAAB}" type="datetimeFigureOut">
              <a:rPr lang="ru-RU" smtClean="0"/>
              <a:pPr/>
              <a:t>08.10.2016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E3FEF-B348-4FC5-9941-9121FD4629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036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E3FEF-B348-4FC5-9941-9121FD4629B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523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2875DAE-A760-4073-A47F-93EAD33653EF}" type="datetimeFigureOut">
              <a:rPr lang="ru-RU" smtClean="0"/>
              <a:pPr/>
              <a:t>08.10.2016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5FD0A6F-EB11-4002-A3D6-5D6619B9E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75DAE-A760-4073-A47F-93EAD33653EF}" type="datetimeFigureOut">
              <a:rPr lang="ru-RU" smtClean="0"/>
              <a:pPr/>
              <a:t>08.10.2016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0A6F-EB11-4002-A3D6-5D6619B9E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C2875DAE-A760-4073-A47F-93EAD33653EF}" type="datetimeFigureOut">
              <a:rPr lang="ru-RU" smtClean="0"/>
              <a:pPr/>
              <a:t>08.10.2016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5FD0A6F-EB11-4002-A3D6-5D6619B9E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75DAE-A760-4073-A47F-93EAD33653EF}" type="datetimeFigureOut">
              <a:rPr lang="ru-RU" smtClean="0"/>
              <a:pPr/>
              <a:t>08.10.2016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0A6F-EB11-4002-A3D6-5D6619B9E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2875DAE-A760-4073-A47F-93EAD33653EF}" type="datetimeFigureOut">
              <a:rPr lang="ru-RU" smtClean="0"/>
              <a:pPr/>
              <a:t>08.10.2016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C5FD0A6F-EB11-4002-A3D6-5D6619B9E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75DAE-A760-4073-A47F-93EAD33653EF}" type="datetimeFigureOut">
              <a:rPr lang="ru-RU" smtClean="0"/>
              <a:pPr/>
              <a:t>08.10.2016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0A6F-EB11-4002-A3D6-5D6619B9E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75DAE-A760-4073-A47F-93EAD33653EF}" type="datetimeFigureOut">
              <a:rPr lang="ru-RU" smtClean="0"/>
              <a:pPr/>
              <a:t>08.10.2016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0A6F-EB11-4002-A3D6-5D6619B9E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75DAE-A760-4073-A47F-93EAD33653EF}" type="datetimeFigureOut">
              <a:rPr lang="ru-RU" smtClean="0"/>
              <a:pPr/>
              <a:t>08.10.2016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0A6F-EB11-4002-A3D6-5D6619B9E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2875DAE-A760-4073-A47F-93EAD33653EF}" type="datetimeFigureOut">
              <a:rPr lang="ru-RU" smtClean="0"/>
              <a:pPr/>
              <a:t>08.10.2016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0A6F-EB11-4002-A3D6-5D6619B9E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75DAE-A760-4073-A47F-93EAD33653EF}" type="datetimeFigureOut">
              <a:rPr lang="ru-RU" smtClean="0"/>
              <a:pPr/>
              <a:t>08.10.2016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0A6F-EB11-4002-A3D6-5D6619B9E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75DAE-A760-4073-A47F-93EAD33653EF}" type="datetimeFigureOut">
              <a:rPr lang="ru-RU" smtClean="0"/>
              <a:pPr/>
              <a:t>08.10.2016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0A6F-EB11-4002-A3D6-5D6619B9EA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2875DAE-A760-4073-A47F-93EAD33653EF}" type="datetimeFigureOut">
              <a:rPr lang="ru-RU" smtClean="0"/>
              <a:pPr/>
              <a:t>08.10.2016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5FD0A6F-EB11-4002-A3D6-5D6619B9E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571604" y="785794"/>
            <a:ext cx="607223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Московский издательско-полиграфический колледж им. И.Федорова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2564904"/>
            <a:ext cx="759978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Разработка ФГОС СПО по специальности</a:t>
            </a:r>
          </a:p>
          <a:p>
            <a:pPr algn="ctr"/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29.02.09  Печатное дело, вошедшей в ТОП-50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1" name="Picture 2" descr="http://im0-tub-ru.yandex.net/i?id=1058899059-23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1062046" cy="13733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3143248"/>
            <a:ext cx="4857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         </a:t>
            </a:r>
            <a:r>
              <a:rPr lang="ru-RU" sz="2800" b="1" dirty="0"/>
              <a:t>Спасибо за внимание!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71604" y="785794"/>
            <a:ext cx="607223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Московский издательско-полиграфический колледж им. И.Федорова</a:t>
            </a:r>
          </a:p>
        </p:txBody>
      </p:sp>
      <p:pic>
        <p:nvPicPr>
          <p:cNvPr id="4" name="Picture 2" descr="http://im0-tub-ru.yandex.net/i?id=1058899059-23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1062046" cy="13733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812138" y="764704"/>
            <a:ext cx="607223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Московский издательско-полиграфический колледж им. И.Федорова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2564904"/>
            <a:ext cx="759978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</a:p>
        </p:txBody>
      </p:sp>
      <p:pic>
        <p:nvPicPr>
          <p:cNvPr id="11" name="Picture 2" descr="http://im0-tub-ru.yandex.net/i?id=1058899059-23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1062046" cy="137333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80996" y="2717304"/>
            <a:ext cx="759978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28596" y="2625716"/>
            <a:ext cx="76081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Приказ Минтруда России №831 от 2 ноября 2015 г.</a:t>
            </a:r>
          </a:p>
          <a:p>
            <a:r>
              <a:rPr lang="ru-RU" sz="2000" b="1" dirty="0"/>
              <a:t>«Об утверждении списка 50 наиболее востребованных на рынке труда, новых и перспективных профессий, требующих среднего профессионального образования»</a:t>
            </a:r>
          </a:p>
        </p:txBody>
      </p:sp>
    </p:spTree>
    <p:extLst>
      <p:ext uri="{BB962C8B-B14F-4D97-AF65-F5344CB8AC3E}">
        <p14:creationId xmlns:p14="http://schemas.microsoft.com/office/powerpoint/2010/main" val="1248679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1078" y="909560"/>
            <a:ext cx="7791282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Цель разработки: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Создание условий для подготовки кадров по востребованной на рынке труда  перспективной специальности,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требующей среднего профессионального образования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Обеспечение перспективного развития системы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подготовки кадров  в </a:t>
            </a:r>
            <a:r>
              <a:rPr lang="ru-RU" sz="2400" dirty="0" err="1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принтмедиаиндустрии</a:t>
            </a:r>
            <a:endParaRPr lang="ru-RU" sz="24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2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4330305"/>
            <a:ext cx="2551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0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71604" y="785794"/>
            <a:ext cx="607223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Московский издательско-полиграфический колледж им. И.Федорова</a:t>
            </a:r>
          </a:p>
        </p:txBody>
      </p:sp>
      <p:pic>
        <p:nvPicPr>
          <p:cNvPr id="5" name="Picture 2" descr="http://im0-tub-ru.yandex.net/i?id=1058899059-23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57166"/>
            <a:ext cx="1062046" cy="13733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4597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-285784" y="2571744"/>
            <a:ext cx="101430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07504" y="1390604"/>
            <a:ext cx="7992888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600" b="1" dirty="0"/>
          </a:p>
          <a:p>
            <a:pPr algn="ctr"/>
            <a:r>
              <a:rPr lang="ru-RU" sz="2000" b="1" dirty="0"/>
              <a:t>Этапы работы:</a:t>
            </a:r>
          </a:p>
          <a:p>
            <a:r>
              <a:rPr lang="ru-RU" b="1" dirty="0"/>
              <a:t>проведен анализ  </a:t>
            </a:r>
            <a:r>
              <a:rPr lang="ru-RU" dirty="0"/>
              <a:t>существующих:</a:t>
            </a:r>
          </a:p>
          <a:p>
            <a:endParaRPr lang="ru-RU" sz="1600" b="1" dirty="0"/>
          </a:p>
          <a:p>
            <a:r>
              <a:rPr lang="ru-RU" sz="1600" b="1" dirty="0"/>
              <a:t>1.ФГОС СПО по специальности 29.02.06 Полиграфическое производство</a:t>
            </a:r>
          </a:p>
          <a:p>
            <a:endParaRPr lang="ru-RU" sz="1600" b="1" dirty="0"/>
          </a:p>
          <a:p>
            <a:r>
              <a:rPr lang="ru-RU" sz="1600" b="1" dirty="0"/>
              <a:t>2.Профессиональных стандартов: </a:t>
            </a:r>
          </a:p>
          <a:p>
            <a:endParaRPr lang="ru-RU" sz="1600" b="1" dirty="0"/>
          </a:p>
          <a:p>
            <a:r>
              <a:rPr lang="ru-RU" sz="1600" dirty="0"/>
              <a:t>«Контролер печатной продукции, полуфабрикатов и материалов», утвержден приказом Минтруда России от 19.05. 2014  № 326н; зарегистрирован в Минюсте России 10.06. 2014 № 33051. </a:t>
            </a:r>
          </a:p>
          <a:p>
            <a:endParaRPr lang="ru-RU" sz="1600" dirty="0"/>
          </a:p>
          <a:p>
            <a:r>
              <a:rPr lang="ru-RU" sz="1600" dirty="0"/>
              <a:t>«Наладчик полиграфического оборудования» утвержден приказом Минтруда России от 07.04. 2014  № 197н; зарегистрирован в Минюсте России 21.05. 2014 № 32375. </a:t>
            </a:r>
          </a:p>
          <a:p>
            <a:endParaRPr lang="ru-RU" sz="1600" dirty="0"/>
          </a:p>
          <a:p>
            <a:r>
              <a:rPr lang="ru-RU" sz="1600" dirty="0"/>
              <a:t>«Специалист по производству продукции печатных средств массовой информации» утвержден приказом Минтруда России от 04.08. 2014  № 533н; зарегистрирован в Минюсте России 11.09. 2014 № 34035.</a:t>
            </a:r>
          </a:p>
          <a:p>
            <a:endParaRPr lang="ru-RU" sz="1600" dirty="0"/>
          </a:p>
          <a:p>
            <a:r>
              <a:rPr lang="ru-RU" sz="1600" b="1" dirty="0"/>
              <a:t>3. Требований </a:t>
            </a:r>
            <a:r>
              <a:rPr lang="en-US" sz="1600" b="1" dirty="0"/>
              <a:t>World Skills </a:t>
            </a:r>
            <a:r>
              <a:rPr lang="ru-RU" sz="1600" b="1" dirty="0"/>
              <a:t>по компетенции «Печатные технологии в прессе»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71604" y="785794"/>
            <a:ext cx="607223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Московский издательско-полиграфический колледж им. И.Федорова</a:t>
            </a:r>
          </a:p>
        </p:txBody>
      </p:sp>
      <p:pic>
        <p:nvPicPr>
          <p:cNvPr id="5" name="Picture 2" descr="http://im0-tub-ru.yandex.net/i?id=1058899059-23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1062046" cy="13733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73007" y="3571876"/>
            <a:ext cx="4571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75000"/>
              </a:lnSpc>
            </a:pPr>
            <a:r>
              <a:rPr lang="ru-RU" sz="2400" b="1" dirty="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187237" y="3562888"/>
            <a:ext cx="3625124" cy="3707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75000"/>
              </a:lnSpc>
            </a:pPr>
            <a:r>
              <a:rPr lang="ru-RU" sz="2400" b="1" dirty="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571604" y="500042"/>
            <a:ext cx="607223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Московский издательско-полиграфический колледж им. И.Федорова</a:t>
            </a:r>
          </a:p>
        </p:txBody>
      </p:sp>
      <p:pic>
        <p:nvPicPr>
          <p:cNvPr id="11" name="Picture 2" descr="http://im0-tub-ru.yandex.net/i?id=1058899059-23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1062046" cy="1373335"/>
          </a:xfrm>
          <a:prstGeom prst="rect">
            <a:avLst/>
          </a:prstGeom>
          <a:noFill/>
        </p:spPr>
      </p:pic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457992" y="1363844"/>
            <a:ext cx="7067128" cy="306548"/>
          </a:xfrm>
        </p:spPr>
        <p:txBody>
          <a:bodyPr>
            <a:normAutofit/>
          </a:bodyPr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Функциональная карта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2" y="1730500"/>
            <a:ext cx="8165888" cy="5127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76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03074" y="2492896"/>
            <a:ext cx="6840760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defRPr/>
            </a:pPr>
            <a:r>
              <a:rPr lang="ru-RU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Разработка требований к условиям реализации ФГОС.</a:t>
            </a:r>
          </a:p>
          <a:p>
            <a:pPr>
              <a:lnSpc>
                <a:spcPct val="75000"/>
              </a:lnSpc>
              <a:defRPr/>
            </a:pP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75000"/>
              </a:lnSpc>
              <a:defRPr/>
            </a:pP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ru-RU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Проектирование  содержания профессиональных модулей (ПМ) и ОПД с </a:t>
            </a:r>
            <a: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учетом требований </a:t>
            </a:r>
            <a:r>
              <a:rPr lang="ru-RU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профессиональных стандартов и требований к компетенциям </a:t>
            </a:r>
            <a:r>
              <a:rPr lang="en-US" sz="2000" b="1" dirty="0"/>
              <a:t>World Skills</a:t>
            </a:r>
            <a:r>
              <a:rPr lang="ru-RU" sz="2000" b="1" dirty="0"/>
              <a:t>.</a:t>
            </a:r>
          </a:p>
          <a:p>
            <a: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endParaRPr lang="ru-RU" b="1" dirty="0"/>
          </a:p>
          <a:p>
            <a:pPr>
              <a:lnSpc>
                <a:spcPct val="75000"/>
              </a:lnSpc>
              <a:defRPr/>
            </a:pP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0"/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dirty="0"/>
              <a:t> </a:t>
            </a:r>
            <a:endParaRPr lang="ru-RU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75000"/>
              </a:lnSpc>
              <a:defRPr/>
            </a:pPr>
            <a:endParaRPr lang="ru-RU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75000"/>
              </a:lnSpc>
              <a:defRPr/>
            </a:pPr>
            <a:endParaRPr lang="ru-RU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75000"/>
              </a:lnSpc>
              <a:defRPr/>
            </a:pPr>
            <a:endParaRPr lang="ru-RU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71604" y="785794"/>
            <a:ext cx="607223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Московский издательско-полиграфический колледж им. И.Федорова</a:t>
            </a:r>
          </a:p>
        </p:txBody>
      </p:sp>
      <p:pic>
        <p:nvPicPr>
          <p:cNvPr id="5" name="Picture 2" descr="http://im0-tub-ru.yandex.net/i?id=1058899059-23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1062046" cy="13733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42893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28596" y="992014"/>
            <a:ext cx="8141568" cy="918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75000"/>
              </a:lnSpc>
              <a:defRPr/>
            </a:pP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Профессиональные модули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00166" y="500042"/>
            <a:ext cx="607223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Московский издательско-полиграфический колледж им. И.Федорова</a:t>
            </a:r>
          </a:p>
        </p:txBody>
      </p:sp>
      <p:pic>
        <p:nvPicPr>
          <p:cNvPr id="4" name="Picture 2" descr="http://im0-tub-ru.yandex.net/i?id=1058899059-23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1062046" cy="1373335"/>
          </a:xfrm>
          <a:prstGeom prst="rect">
            <a:avLst/>
          </a:prstGeom>
          <a:noFill/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114" y="1766574"/>
            <a:ext cx="2685355" cy="1519270"/>
          </a:xfrm>
          <a:prstGeom prst="rect">
            <a:avLst/>
          </a:prstGeom>
          <a:solidFill>
            <a:srgbClr val="CCFFCC"/>
          </a:solidFill>
          <a:ln w="19050">
            <a:solidFill>
              <a:srgbClr val="CC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400" b="1" dirty="0">
                <a:solidFill>
                  <a:schemeClr val="accent2"/>
                </a:solidFill>
              </a:rPr>
              <a:t>ПМ 01.</a:t>
            </a:r>
            <a:r>
              <a:rPr lang="ru-RU" sz="1400" dirty="0"/>
              <a:t> Организация подготовки технологических процессов изготовления различных видов печатной продукции</a:t>
            </a:r>
            <a:r>
              <a:rPr lang="ru-RU" sz="1400" b="1" dirty="0">
                <a:solidFill>
                  <a:schemeClr val="accent2"/>
                </a:solidFill>
              </a:rPr>
              <a:t> </a:t>
            </a:r>
            <a:r>
              <a:rPr lang="en-US" sz="1400" b="1" dirty="0">
                <a:solidFill>
                  <a:schemeClr val="accent2"/>
                </a:solidFill>
              </a:rPr>
              <a:t>  </a:t>
            </a:r>
            <a:r>
              <a:rPr lang="ru-RU" sz="1400" b="1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716428" y="1782962"/>
            <a:ext cx="2098990" cy="1178416"/>
          </a:xfrm>
          <a:prstGeom prst="rect">
            <a:avLst/>
          </a:prstGeom>
          <a:solidFill>
            <a:srgbClr val="FFFFCC">
              <a:alpha val="50195"/>
            </a:srgbClr>
          </a:solidFill>
          <a:ln w="19050" algn="ctr">
            <a:solidFill>
              <a:srgbClr val="CC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1600" dirty="0"/>
              <a:t>МДК 01.01. </a:t>
            </a:r>
            <a:r>
              <a:rPr lang="ru-RU" sz="1100" dirty="0"/>
              <a:t> </a:t>
            </a:r>
          </a:p>
          <a:p>
            <a:r>
              <a:rPr lang="ru-RU" sz="1100" b="1" dirty="0"/>
              <a:t>Основы разработки технологических процессов изготовления полиграфической продукции </a:t>
            </a:r>
            <a:r>
              <a:rPr lang="ru-RU" sz="1600" dirty="0"/>
              <a:t>     </a:t>
            </a:r>
            <a:r>
              <a:rPr lang="ru-RU" sz="1200" dirty="0"/>
              <a:t> 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17524" y="1779526"/>
            <a:ext cx="1660399" cy="1181851"/>
          </a:xfrm>
          <a:prstGeom prst="rect">
            <a:avLst/>
          </a:prstGeom>
          <a:solidFill>
            <a:srgbClr val="FFFFCC">
              <a:alpha val="50195"/>
            </a:srgbClr>
          </a:solidFill>
          <a:ln w="19050" algn="ctr">
            <a:solidFill>
              <a:srgbClr val="CC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1600" dirty="0"/>
              <a:t>МДК 01.02. </a:t>
            </a:r>
            <a:r>
              <a:rPr lang="ru-RU" sz="1200" dirty="0"/>
              <a:t>Технико-экономический анализ полиграфических технологий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3312488"/>
            <a:ext cx="2712039" cy="1316096"/>
          </a:xfrm>
          <a:prstGeom prst="rect">
            <a:avLst/>
          </a:prstGeom>
          <a:solidFill>
            <a:srgbClr val="CCFFCC"/>
          </a:solidFill>
          <a:ln w="19050" algn="ctr">
            <a:solidFill>
              <a:srgbClr val="CC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400" b="1" dirty="0">
                <a:solidFill>
                  <a:schemeClr val="accent2"/>
                </a:solidFill>
              </a:rPr>
              <a:t>ПМ 02. </a:t>
            </a:r>
            <a:r>
              <a:rPr lang="ru-RU" sz="1400" dirty="0"/>
              <a:t>Контроль технологических  процессов изготовления различных видов печатной продукции</a:t>
            </a:r>
            <a:r>
              <a:rPr lang="ru-RU" sz="1400" b="1" dirty="0">
                <a:solidFill>
                  <a:schemeClr val="accent2"/>
                </a:solidFill>
              </a:rPr>
              <a:t>  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749991" y="3311684"/>
            <a:ext cx="5407040" cy="749828"/>
          </a:xfrm>
          <a:prstGeom prst="rect">
            <a:avLst/>
          </a:prstGeom>
          <a:solidFill>
            <a:srgbClr val="FFFFCC">
              <a:alpha val="50195"/>
            </a:srgbClr>
          </a:solidFill>
          <a:ln w="19050" algn="ctr">
            <a:solidFill>
              <a:srgbClr val="CC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1600" dirty="0"/>
              <a:t>МДК 02.01.  Контроль параметров технологического процесса изготовления печатной продукции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-5159" y="4596858"/>
            <a:ext cx="2701911" cy="1295400"/>
          </a:xfrm>
          <a:prstGeom prst="rect">
            <a:avLst/>
          </a:prstGeom>
          <a:solidFill>
            <a:srgbClr val="CCFFCC"/>
          </a:solidFill>
          <a:ln w="19050" algn="ctr">
            <a:solidFill>
              <a:srgbClr val="CC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400" b="1" dirty="0">
                <a:solidFill>
                  <a:schemeClr val="accent2"/>
                </a:solidFill>
              </a:rPr>
              <a:t>ПМ 03.</a:t>
            </a:r>
            <a:r>
              <a:rPr lang="ru-RU" sz="1400" dirty="0"/>
              <a:t> Организация обеспечения технологических процессов изготовления различных видов продукции материально-техническими и человеческими ресурсами</a:t>
            </a:r>
            <a:r>
              <a:rPr lang="ru-RU" sz="1400" b="1" dirty="0">
                <a:solidFill>
                  <a:schemeClr val="accent2"/>
                </a:solidFill>
              </a:rPr>
              <a:t>   </a:t>
            </a: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2694469" y="4641605"/>
            <a:ext cx="5429288" cy="782623"/>
          </a:xfrm>
          <a:prstGeom prst="rect">
            <a:avLst/>
          </a:prstGeom>
          <a:solidFill>
            <a:srgbClr val="FFFFCC">
              <a:alpha val="50195"/>
            </a:srgbClr>
          </a:solidFill>
          <a:ln w="19050" algn="ctr">
            <a:solidFill>
              <a:srgbClr val="CC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1600" dirty="0"/>
              <a:t>МДК 03.01  Основы управления производством полиграфической продукции</a:t>
            </a:r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2727744" y="5408222"/>
            <a:ext cx="5429288" cy="500042"/>
          </a:xfrm>
          <a:prstGeom prst="rect">
            <a:avLst/>
          </a:prstGeom>
          <a:solidFill>
            <a:schemeClr val="accent1">
              <a:alpha val="50195"/>
            </a:schemeClr>
          </a:solidFill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600" dirty="0"/>
              <a:t>Практика</a:t>
            </a: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2737316" y="4081200"/>
            <a:ext cx="5410144" cy="558423"/>
          </a:xfrm>
          <a:prstGeom prst="rect">
            <a:avLst/>
          </a:prstGeom>
          <a:solidFill>
            <a:schemeClr val="accent1">
              <a:alpha val="50195"/>
            </a:schemeClr>
          </a:solidFill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600" dirty="0"/>
              <a:t>Практика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2694470" y="2981066"/>
            <a:ext cx="5462562" cy="304778"/>
          </a:xfrm>
          <a:prstGeom prst="rect">
            <a:avLst/>
          </a:prstGeom>
          <a:solidFill>
            <a:schemeClr val="accent1">
              <a:alpha val="50195"/>
            </a:schemeClr>
          </a:solidFill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600" dirty="0"/>
              <a:t>Практика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6477924" y="1781509"/>
            <a:ext cx="1679107" cy="1212520"/>
          </a:xfrm>
          <a:prstGeom prst="rect">
            <a:avLst/>
          </a:prstGeom>
          <a:solidFill>
            <a:srgbClr val="FFFFCC">
              <a:alpha val="50195"/>
            </a:srgbClr>
          </a:solidFill>
          <a:ln w="19050" algn="ctr">
            <a:solidFill>
              <a:srgbClr val="CC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1600" dirty="0"/>
              <a:t>МДК 01.03. </a:t>
            </a:r>
            <a:r>
              <a:rPr lang="ru-RU" sz="1400" dirty="0"/>
              <a:t>Основы исследовательской деятельности</a:t>
            </a: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3457" y="6077367"/>
            <a:ext cx="2716564" cy="762179"/>
          </a:xfrm>
        </p:spPr>
        <p:txBody>
          <a:bodyPr>
            <a:normAutofit/>
          </a:bodyPr>
          <a:lstStyle/>
          <a:p>
            <a:r>
              <a:rPr lang="ru-RU" sz="1000" dirty="0">
                <a:solidFill>
                  <a:schemeClr val="accent2"/>
                </a:solidFill>
              </a:rPr>
              <a:t> </a:t>
            </a:r>
            <a:endParaRPr lang="ru-RU" sz="1000" dirty="0"/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19371" y="5892258"/>
            <a:ext cx="2730620" cy="965742"/>
          </a:xfrm>
          <a:prstGeom prst="rect">
            <a:avLst/>
          </a:prstGeom>
          <a:solidFill>
            <a:srgbClr val="CCFFCC"/>
          </a:solidFill>
          <a:ln w="19050" algn="ctr">
            <a:solidFill>
              <a:srgbClr val="CC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400" b="1" dirty="0">
                <a:solidFill>
                  <a:schemeClr val="accent2"/>
                </a:solidFill>
              </a:rPr>
              <a:t>ПМ 04. </a:t>
            </a:r>
            <a:r>
              <a:rPr lang="ru-RU" sz="1400" dirty="0"/>
              <a:t>Выполнение работ по одной или нескольким профессиям рабочих, должностям служащих </a:t>
            </a:r>
            <a:endParaRPr lang="ru-RU" sz="14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500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55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4000"/>
                            </p:stCondLst>
                            <p:childTnLst>
                              <p:par>
                                <p:cTn id="5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500"/>
                            </p:stCondLst>
                            <p:childTnLst>
                              <p:par>
                                <p:cTn id="65" presetID="55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2060848"/>
            <a:ext cx="7200800" cy="3808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ru-RU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75000"/>
              </a:lnSpc>
              <a:defRPr/>
            </a:pPr>
            <a:r>
              <a:rPr lang="ru-RU" b="1" dirty="0"/>
              <a:t>По результатам экспертизы проекта федерального государственного образовательного стандарта среднего профессионального образования (ФГОС СПО)  по специальности 29.02.09 Печатное дело проект </a:t>
            </a:r>
          </a:p>
          <a:p>
            <a:pPr>
              <a:lnSpc>
                <a:spcPct val="75000"/>
              </a:lnSpc>
              <a:defRPr/>
            </a:pPr>
            <a:r>
              <a:rPr lang="ru-RU" b="1" dirty="0"/>
              <a:t> </a:t>
            </a:r>
          </a:p>
          <a:p>
            <a:pPr>
              <a:lnSpc>
                <a:spcPct val="75000"/>
              </a:lnSpc>
              <a:defRPr/>
            </a:pPr>
            <a:r>
              <a:rPr lang="ru-RU" b="1" dirty="0"/>
              <a:t>соответствует профессиональным стандартам, </a:t>
            </a:r>
          </a:p>
          <a:p>
            <a:pPr>
              <a:lnSpc>
                <a:spcPct val="75000"/>
              </a:lnSpc>
              <a:defRPr/>
            </a:pPr>
            <a:r>
              <a:rPr lang="ru-RU" b="1" dirty="0"/>
              <a:t> </a:t>
            </a:r>
            <a:endParaRPr lang="ru-RU" dirty="0"/>
          </a:p>
          <a:p>
            <a:pPr>
              <a:lnSpc>
                <a:spcPct val="75000"/>
              </a:lnSpc>
              <a:defRPr/>
            </a:pPr>
            <a:r>
              <a:rPr lang="ru-RU" b="1" dirty="0"/>
              <a:t>отвечает современным требованиям к подготовке специалистов, предъявляемым полиграфической отраслью на современном этапе,</a:t>
            </a:r>
          </a:p>
          <a:p>
            <a:pPr>
              <a:lnSpc>
                <a:spcPct val="75000"/>
              </a:lnSpc>
              <a:defRPr/>
            </a:pPr>
            <a:endParaRPr lang="ru-RU" b="1" dirty="0"/>
          </a:p>
          <a:p>
            <a:pPr>
              <a:lnSpc>
                <a:spcPct val="75000"/>
              </a:lnSpc>
              <a:defRPr/>
            </a:pPr>
            <a:r>
              <a:rPr lang="ru-RU" b="1" dirty="0"/>
              <a:t> обеспечивает перспективное развитие системы подготовки кадров,</a:t>
            </a:r>
          </a:p>
          <a:p>
            <a:pPr>
              <a:lnSpc>
                <a:spcPct val="75000"/>
              </a:lnSpc>
              <a:defRPr/>
            </a:pPr>
            <a:endParaRPr lang="ru-RU" b="1" dirty="0"/>
          </a:p>
          <a:p>
            <a:pPr>
              <a:lnSpc>
                <a:spcPct val="75000"/>
              </a:lnSpc>
              <a:defRPr/>
            </a:pPr>
            <a:r>
              <a:rPr lang="ru-RU" b="1" dirty="0"/>
              <a:t> рекомендован к одобрению.</a:t>
            </a:r>
          </a:p>
          <a:p>
            <a:pPr>
              <a:lnSpc>
                <a:spcPct val="75000"/>
              </a:lnSpc>
              <a:defRPr/>
            </a:pPr>
            <a:endParaRPr lang="ru-RU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75000"/>
              </a:lnSpc>
              <a:defRPr/>
            </a:pPr>
            <a:endParaRPr lang="ru-RU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71604" y="785794"/>
            <a:ext cx="607223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Московский издательско-полиграфический колледж им. И.Федорова</a:t>
            </a:r>
          </a:p>
        </p:txBody>
      </p:sp>
      <p:pic>
        <p:nvPicPr>
          <p:cNvPr id="5" name="Picture 2" descr="http://im0-tub-ru.yandex.net/i?id=1058899059-23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1062046" cy="13733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70043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71604" y="571480"/>
            <a:ext cx="607223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Московский издательско-полиграфический колледж им. И.Федорова</a:t>
            </a:r>
          </a:p>
        </p:txBody>
      </p:sp>
      <p:pic>
        <p:nvPicPr>
          <p:cNvPr id="4" name="Picture 2" descr="http://im0-tub-ru.yandex.net/i?id=1058899059-23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1062046" cy="1373335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1928802"/>
            <a:ext cx="8210196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22335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22335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Выпускники могут работать в различных областях полиграфического производства: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22335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в технологии допечатных процессов, включающих компьютерную обработку текстовой 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изобразительной информации,</a:t>
            </a:r>
            <a:r>
              <a:rPr kumimoji="0" lang="ru-RU" sz="1600" b="0" i="0" u="none" strike="noStrike" cap="none" normalizeH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набор, верстку, формные процессы;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6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технологии процессов печатания цифровыми, традиционными и специальными видами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современном оборудовании;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технологии</a:t>
            </a:r>
            <a:r>
              <a:rPr kumimoji="0" lang="ru-RU" sz="1600" b="0" i="0" u="none" strike="noStrike" cap="none" normalizeH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послепечатных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(брошюровочно-переплетных) процессов, придающих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печатному изделию завершенный вид, удобный для использования.</a:t>
            </a:r>
            <a:br>
              <a:rPr kumimoji="0" lang="ru-RU" sz="1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</a:br>
            <a:br>
              <a:rPr kumimoji="0" lang="ru-RU" sz="1000" b="0" i="0" u="none" strike="noStrike" cap="none" normalizeH="0" baseline="0" dirty="0">
                <a:ln>
                  <a:noFill/>
                </a:ln>
                <a:solidFill>
                  <a:srgbClr val="223353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</a:b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1093</TotalTime>
  <Words>418</Words>
  <Application>Microsoft Office PowerPoint</Application>
  <PresentationFormat>Экран (4:3)</PresentationFormat>
  <Paragraphs>97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</vt:lpstr>
      <vt:lpstr>Wingdings 2</vt:lpstr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  <vt:lpstr>Функциональная карта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Денис</dc:creator>
  <cp:lastModifiedBy>SAINT</cp:lastModifiedBy>
  <cp:revision>101</cp:revision>
  <cp:lastPrinted>2016-06-20T09:28:43Z</cp:lastPrinted>
  <dcterms:created xsi:type="dcterms:W3CDTF">2013-05-24T07:22:27Z</dcterms:created>
  <dcterms:modified xsi:type="dcterms:W3CDTF">2016-10-08T15:18:50Z</dcterms:modified>
</cp:coreProperties>
</file>