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8" r:id="rId12"/>
    <p:sldId id="279" r:id="rId13"/>
    <p:sldId id="280" r:id="rId14"/>
    <p:sldId id="257" r:id="rId15"/>
    <p:sldId id="262" r:id="rId16"/>
    <p:sldId id="258" r:id="rId17"/>
    <p:sldId id="261" r:id="rId18"/>
    <p:sldId id="259" r:id="rId19"/>
    <p:sldId id="263" r:id="rId20"/>
    <p:sldId id="264" r:id="rId21"/>
    <p:sldId id="265" r:id="rId22"/>
    <p:sldId id="26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41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ransition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crpo@mospolytech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2065868"/>
            <a:ext cx="8915399" cy="2658533"/>
          </a:xfr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E14115"/>
                </a:solidFill>
              </a:rPr>
              <a:t>Проектирование и  апробации программ УМК и КИМ по ТОП-50</a:t>
            </a:r>
            <a:endParaRPr lang="ru-RU" b="1" i="1" dirty="0">
              <a:solidFill>
                <a:srgbClr val="E14115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5012267"/>
            <a:ext cx="8915399" cy="1286933"/>
          </a:xfrm>
        </p:spPr>
        <p:txBody>
          <a:bodyPr>
            <a:normAutofit lnSpcReduction="10000"/>
          </a:bodyPr>
          <a:lstStyle/>
          <a:p>
            <a:r>
              <a:rPr lang="ru-RU" b="1" i="1" dirty="0" err="1" smtClean="0">
                <a:solidFill>
                  <a:schemeClr val="accent4">
                    <a:lumMod val="75000"/>
                  </a:schemeClr>
                </a:solidFill>
              </a:rPr>
              <a:t>Станулевич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 О.Е. – ведущий научный сотрудник Центра развития профессионального образования Московского политехнического университета</a:t>
            </a:r>
          </a:p>
          <a:p>
            <a:r>
              <a:rPr lang="en-US" b="1" i="1" dirty="0" smtClean="0">
                <a:solidFill>
                  <a:schemeClr val="accent4">
                    <a:lumMod val="75000"/>
                  </a:schemeClr>
                </a:solidFill>
              </a:rPr>
              <a:t>E-mail: fgos-top50@mail.ru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318" y="0"/>
            <a:ext cx="3170682" cy="108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3169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Шаг 3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9347" y="1340285"/>
            <a:ext cx="10346499" cy="448431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Разработка примерных учебных планов по сочетаниям, предложенным во ФГОС по профессии СПО (квалификациям – ФГОС по специальности СПО)</a:t>
            </a:r>
          </a:p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ВНИМАНИЕ </a:t>
            </a:r>
          </a:p>
          <a:p>
            <a:r>
              <a:rPr lang="ru-RU" i="1" dirty="0" smtClean="0"/>
              <a:t>Вариативная часть, задаваемая во ФГОС, является минимально-допустимой. </a:t>
            </a:r>
          </a:p>
          <a:p>
            <a:r>
              <a:rPr lang="ru-RU" i="1" dirty="0" smtClean="0"/>
              <a:t>Размер вариативной части, рассчитается от всего объема, отводимого на </a:t>
            </a:r>
            <a:r>
              <a:rPr lang="ru-RU" i="1" dirty="0" smtClean="0"/>
              <a:t>программу</a:t>
            </a:r>
            <a:endParaRPr lang="ru-RU" i="1" dirty="0" smtClean="0"/>
          </a:p>
        </p:txBody>
      </p:sp>
    </p:spTree>
    <p:extLst>
      <p:ext uri="{BB962C8B-B14F-4D97-AF65-F5344CB8AC3E}">
        <p14:creationId xmlns:p14="http://schemas.microsoft.com/office/powerpoint/2010/main" val="2005569620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Шаг 4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212524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Описывается порядок разработки КИМ и проведения контрольно-оценочных процедур</a:t>
            </a:r>
          </a:p>
          <a:p>
            <a:r>
              <a:rPr lang="ru-RU" sz="2000" dirty="0" smtClean="0"/>
              <a:t>Формируется описание минимально-достаточных условий для реализации программы (кадровые, материально-технические, информационные,  методические, финансовые)</a:t>
            </a:r>
          </a:p>
        </p:txBody>
      </p:sp>
    </p:spTree>
    <p:extLst>
      <p:ext uri="{BB962C8B-B14F-4D97-AF65-F5344CB8AC3E}">
        <p14:creationId xmlns:p14="http://schemas.microsoft.com/office/powerpoint/2010/main" val="1832742120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Шаг 5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3167" y="1778696"/>
            <a:ext cx="9652000" cy="4471792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/>
              <a:t>Разрабатываются программы  профессиональных модулей</a:t>
            </a:r>
            <a:r>
              <a:rPr lang="ru-RU" sz="2000" dirty="0" smtClean="0"/>
              <a:t>, включающие разделы (мини-модули) ориентированные на формирование отдельных профессиональных и общих компетенций по требованиям обозначенным в спецификациях, с указанием развернутого описания материально-технического оснащения и порядка формирования контрольно-измерительных материалов.</a:t>
            </a:r>
          </a:p>
          <a:p>
            <a:pPr algn="just"/>
            <a:r>
              <a:rPr lang="ru-RU" sz="2000" b="1" dirty="0" smtClean="0"/>
              <a:t>Разработка  программ учебных дисциплин,</a:t>
            </a:r>
            <a:r>
              <a:rPr lang="ru-RU" sz="2000" dirty="0" smtClean="0"/>
              <a:t> ориентированных  на формирование компетенций обозначенных в спецификациях ПК и ОК с описанием материально-технического оснащения и порядка формирования оценочных средств. </a:t>
            </a:r>
          </a:p>
          <a:p>
            <a:pPr algn="just"/>
            <a:r>
              <a:rPr lang="ru-RU" sz="2000" b="1" dirty="0" smtClean="0"/>
              <a:t>Разработка комплекта контрольно-измерительных материалов</a:t>
            </a:r>
            <a:r>
              <a:rPr lang="ru-RU" sz="2000" dirty="0" smtClean="0"/>
              <a:t>, в том числе примерное (типовое) содержание заданий по демонстрационному экзамену.</a:t>
            </a:r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15330115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Шаг 6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9868" y="1728592"/>
            <a:ext cx="9121732" cy="1966586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sz="2000" dirty="0" smtClean="0"/>
              <a:t>Передача в ФУМО для экспертизы и направления в реестр примерных программ</a:t>
            </a:r>
          </a:p>
          <a:p>
            <a:r>
              <a:rPr lang="ru-RU" sz="2000" dirty="0" smtClean="0"/>
              <a:t>Размещение в реестре примерных программ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25259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506" y="533400"/>
            <a:ext cx="8911687" cy="1371600"/>
          </a:xfrm>
        </p:spPr>
        <p:txBody>
          <a:bodyPr/>
          <a:lstStyle/>
          <a:p>
            <a:r>
              <a:rPr lang="ru-RU" b="1" dirty="0" smtClean="0">
                <a:solidFill>
                  <a:srgbClr val="E14115"/>
                </a:solidFill>
              </a:rPr>
              <a:t>Организационные модели апробации</a:t>
            </a:r>
            <a:endParaRPr lang="ru-RU" b="1" dirty="0">
              <a:solidFill>
                <a:srgbClr val="E14115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852" y="80804"/>
            <a:ext cx="3170682" cy="1004062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559505" y="1905000"/>
            <a:ext cx="8911687" cy="4241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>
              <a:solidFill>
                <a:srgbClr val="E14115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26404" y="2357596"/>
            <a:ext cx="2707696" cy="23241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Прямое внедрение ФГОС по ТОП-50 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99265" y="2368058"/>
            <a:ext cx="2617735" cy="23241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Поэтапное внедрение ФГОС по ТОП-50</a:t>
            </a:r>
            <a:endParaRPr lang="ru-RU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411569" y="3964400"/>
            <a:ext cx="2492438" cy="22733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70000"/>
                  <a:lumMod val="104000"/>
                  <a:tint val="66000"/>
                  <a:satMod val="160000"/>
                </a:schemeClr>
              </a:gs>
              <a:gs pos="50000">
                <a:schemeClr val="accent1">
                  <a:tint val="70000"/>
                  <a:lumMod val="104000"/>
                  <a:tint val="44500"/>
                  <a:satMod val="160000"/>
                </a:schemeClr>
              </a:gs>
              <a:gs pos="100000">
                <a:schemeClr val="accent1">
                  <a:tint val="70000"/>
                  <a:lumMod val="104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Наличие лицензии на родственные профессии (специальности)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386692" y="1594663"/>
            <a:ext cx="2492438" cy="22733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70000"/>
                  <a:lumMod val="104000"/>
                  <a:tint val="66000"/>
                  <a:satMod val="160000"/>
                </a:schemeClr>
              </a:gs>
              <a:gs pos="50000">
                <a:schemeClr val="accent1">
                  <a:tint val="70000"/>
                  <a:lumMod val="104000"/>
                  <a:tint val="44500"/>
                  <a:satMod val="160000"/>
                </a:schemeClr>
              </a:gs>
              <a:gs pos="100000">
                <a:schemeClr val="accent1">
                  <a:tint val="70000"/>
                  <a:lumMod val="104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Отсутствие лицензии на программы по ТОП-50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17094" y="2053224"/>
            <a:ext cx="1890183" cy="1854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Наличие лицензии на программы по ТОП-50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52730" y="5039598"/>
            <a:ext cx="6186519" cy="11557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70000"/>
                  <a:lumMod val="104000"/>
                  <a:tint val="66000"/>
                  <a:satMod val="160000"/>
                </a:schemeClr>
              </a:gs>
              <a:gs pos="50000">
                <a:schemeClr val="accent2">
                  <a:tint val="70000"/>
                  <a:lumMod val="104000"/>
                  <a:tint val="44500"/>
                  <a:satMod val="160000"/>
                </a:schemeClr>
              </a:gs>
              <a:gs pos="100000">
                <a:schemeClr val="accent2">
                  <a:tint val="70000"/>
                  <a:lumMod val="104000"/>
                  <a:tint val="23500"/>
                  <a:satMod val="160000"/>
                </a:schemeClr>
              </a:gs>
            </a:gsLst>
            <a:lin ang="5400000" scaled="1"/>
            <a:tileRect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Условия для реализации программ по ТОП-50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730561" y="2692892"/>
            <a:ext cx="719127" cy="58370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>
            <a:off x="9017000" y="2470642"/>
            <a:ext cx="402574" cy="539258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8941670" y="4117815"/>
            <a:ext cx="469899" cy="539258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>
            <a:off x="4449773" y="4664456"/>
            <a:ext cx="495300" cy="404432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7459652" y="4664456"/>
            <a:ext cx="495300" cy="404432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072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E14115"/>
                </a:solidFill>
              </a:rPr>
              <a:t>Подготовительный этап</a:t>
            </a:r>
            <a:endParaRPr lang="ru-RU" b="1" dirty="0">
              <a:solidFill>
                <a:srgbClr val="E1411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000" dirty="0" err="1" smtClean="0"/>
              <a:t>Самоаудит</a:t>
            </a:r>
            <a:r>
              <a:rPr lang="ru-RU" sz="3000" dirty="0" smtClean="0"/>
              <a:t> образовательной организации</a:t>
            </a:r>
          </a:p>
          <a:p>
            <a:r>
              <a:rPr lang="ru-RU" sz="3000" dirty="0" smtClean="0"/>
              <a:t>Определение номенклатуры  программ для апробации</a:t>
            </a:r>
          </a:p>
          <a:p>
            <a:r>
              <a:rPr lang="ru-RU" sz="3000" dirty="0" smtClean="0"/>
              <a:t>Выбор моделей апробации по каждой позиции</a:t>
            </a:r>
          </a:p>
          <a:p>
            <a:r>
              <a:rPr lang="ru-RU" sz="3000" dirty="0" smtClean="0"/>
              <a:t>Сравнительный анализ требований новых ФГОС </a:t>
            </a:r>
            <a:r>
              <a:rPr lang="ru-RU" sz="3000" dirty="0"/>
              <a:t>(</a:t>
            </a:r>
            <a:r>
              <a:rPr lang="ru-RU" sz="3000" dirty="0" smtClean="0"/>
              <a:t>примерных программ)  и действующих ФГОС по родственным профессиям и специальностям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1844569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01" y="624110"/>
            <a:ext cx="9409112" cy="1280890"/>
          </a:xfrm>
        </p:spPr>
        <p:txBody>
          <a:bodyPr/>
          <a:lstStyle/>
          <a:p>
            <a:r>
              <a:rPr lang="ru-RU" b="1" dirty="0" smtClean="0">
                <a:solidFill>
                  <a:srgbClr val="E14115"/>
                </a:solidFill>
              </a:rPr>
              <a:t>Примеры родственных профессий и специальностей по ТОП-50</a:t>
            </a:r>
            <a:endParaRPr lang="ru-RU" b="1" dirty="0">
              <a:solidFill>
                <a:srgbClr val="E1411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5501" y="2133600"/>
            <a:ext cx="9409111" cy="377762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Машиностроение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997326"/>
              </p:ext>
            </p:extLst>
          </p:nvPr>
        </p:nvGraphicFramePr>
        <p:xfrm>
          <a:off x="1990436" y="2818630"/>
          <a:ext cx="8127999" cy="3179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Новая профессия\ специальности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Позиция ТОП-50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Профессии\ специальности</a:t>
                      </a:r>
                      <a:r>
                        <a:rPr lang="ru-RU" baseline="0" dirty="0" smtClean="0"/>
                        <a:t> действующих ФГОС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ФГОС СПО по профессии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«Токарь на станках с числовым программным управлением»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19.Токарь-универсал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15.01.26 Токарь-универсал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2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ФГОС СПО по профессии </a:t>
                      </a: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«Дефектоскопист»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20.Специалист по неразрушающему контролю (дефектоскопист)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08.01.22 Мастер путевых машин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ФГОС СПО по специальности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«Техническая эксплуатация и обслуживание роботизированного производства»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23.Техник по обслуживанию роботизированного производства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15.02.07 Автоматизация технологических процессов и производств (по отраслям)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27.02.04. Автоматические системы управления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25347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1765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E14115"/>
                </a:solidFill>
              </a:rPr>
              <a:t>Преимущества МЦК для проведения апробации</a:t>
            </a:r>
            <a:endParaRPr lang="ru-RU" b="1" dirty="0">
              <a:solidFill>
                <a:srgbClr val="E1411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800" dirty="0" smtClean="0"/>
              <a:t>Кадровый состав подготовленный к внедрению ФГОС по ТОП-50</a:t>
            </a:r>
          </a:p>
          <a:p>
            <a:r>
              <a:rPr lang="ru-RU" sz="2800" dirty="0" smtClean="0"/>
              <a:t>Материально-техническое оснащение образовательного процесса</a:t>
            </a:r>
          </a:p>
          <a:p>
            <a:r>
              <a:rPr lang="ru-RU" sz="2800" dirty="0" smtClean="0"/>
              <a:t>Налаженные схемы взаимодействия с работодателем</a:t>
            </a:r>
          </a:p>
          <a:p>
            <a:r>
              <a:rPr lang="ru-RU" sz="2800" dirty="0" smtClean="0"/>
              <a:t>Оформление в форме проекта процесс апробации программ по новым ФГОС</a:t>
            </a:r>
          </a:p>
          <a:p>
            <a:r>
              <a:rPr lang="ru-RU" sz="2800" dirty="0" smtClean="0"/>
              <a:t>Разработка плана-графика апробации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0239027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E14115"/>
                </a:solidFill>
              </a:rPr>
              <a:t>Информация включаемая в график  апробации</a:t>
            </a:r>
            <a:endParaRPr lang="ru-RU" b="1" dirty="0">
              <a:solidFill>
                <a:srgbClr val="E1411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Информация об образовательной организации</a:t>
            </a:r>
          </a:p>
          <a:p>
            <a:r>
              <a:rPr lang="ru-RU" sz="2400" dirty="0" smtClean="0"/>
              <a:t>Результаты </a:t>
            </a:r>
            <a:r>
              <a:rPr lang="ru-RU" sz="2400" dirty="0" err="1" smtClean="0"/>
              <a:t>самоаудита</a:t>
            </a:r>
            <a:r>
              <a:rPr lang="ru-RU" sz="2400" dirty="0" smtClean="0"/>
              <a:t> (оценка состояния ресурсного обеспечения образовательного процесса)</a:t>
            </a:r>
          </a:p>
          <a:p>
            <a:r>
              <a:rPr lang="ru-RU" sz="2400" dirty="0" smtClean="0"/>
              <a:t>Перечень  апробируемых программ с указанием выбранной модели апробации</a:t>
            </a:r>
          </a:p>
          <a:p>
            <a:r>
              <a:rPr lang="ru-RU" sz="2400" dirty="0" smtClean="0"/>
              <a:t>Разработка мероприятий для создания условий  реализации программ по  новым ФГОС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3540744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E14115"/>
                </a:solidFill>
              </a:rPr>
              <a:t>Аналитический этап</a:t>
            </a:r>
            <a:endParaRPr lang="ru-RU" b="1" dirty="0">
              <a:solidFill>
                <a:srgbClr val="E1411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Сравнительный анализ программ по новому ФГОС и по действующему ФГОС</a:t>
            </a:r>
          </a:p>
          <a:p>
            <a:r>
              <a:rPr lang="ru-RU" sz="2400" dirty="0" smtClean="0"/>
              <a:t>Разработка дополнительных требований к программе, обеспечивающих достижение результатов по ТОП-50.</a:t>
            </a:r>
          </a:p>
          <a:p>
            <a:r>
              <a:rPr lang="ru-RU" sz="2400" dirty="0" smtClean="0"/>
              <a:t>Проектирование дополнительных элементов программы для обеспечения новых результатов.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7327624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8174" y="320040"/>
            <a:ext cx="8733425" cy="145277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Нормативно-правовая основа  проектирования программ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988840"/>
            <a:ext cx="9652000" cy="4466896"/>
          </a:xfrm>
        </p:spPr>
        <p:txBody>
          <a:bodyPr>
            <a:normAutofit/>
          </a:bodyPr>
          <a:lstStyle/>
          <a:p>
            <a:r>
              <a:rPr lang="ru-RU" dirty="0" smtClean="0"/>
              <a:t>ФЗ</a:t>
            </a:r>
            <a:r>
              <a:rPr lang="en-US" dirty="0" smtClean="0"/>
              <a:t>-273</a:t>
            </a:r>
            <a:r>
              <a:rPr lang="ru-RU" dirty="0" smtClean="0"/>
              <a:t> «Об образование в Российской Федерации»</a:t>
            </a:r>
          </a:p>
          <a:p>
            <a:r>
              <a:rPr lang="ru-RU" dirty="0"/>
              <a:t>Образовательные программы самостоятельно разрабатываются и утверждаются организацией, осуществляющей образовательную деятельность, если </a:t>
            </a:r>
            <a:r>
              <a:rPr lang="ru-RU" dirty="0" smtClean="0"/>
              <a:t>Федеральным </a:t>
            </a:r>
            <a:r>
              <a:rPr lang="ru-RU" dirty="0"/>
              <a:t>законом не установлено иное</a:t>
            </a:r>
            <a:r>
              <a:rPr lang="ru-RU" dirty="0" smtClean="0"/>
              <a:t>.</a:t>
            </a:r>
          </a:p>
          <a:p>
            <a:r>
              <a:rPr lang="ru-RU" dirty="0"/>
              <a:t>Основная профессиональная образовательная программа разрабатывается </a:t>
            </a:r>
            <a:r>
              <a:rPr lang="ru-RU" dirty="0" smtClean="0"/>
              <a:t>с учетом примерных программ.</a:t>
            </a:r>
            <a:endParaRPr lang="ru-RU" dirty="0"/>
          </a:p>
          <a:p>
            <a:r>
              <a:rPr lang="ru-RU" dirty="0" smtClean="0"/>
              <a:t>Примерные </a:t>
            </a:r>
            <a:r>
              <a:rPr lang="ru-RU" dirty="0"/>
              <a:t>основные образовательные программы включаются по результатам экспертизы в реестр примерных основных образовательных программ, являющийся государственной информационной системой. Информация, содержащаяся в реестре примерных основных образовательных программ, является общедоступной</a:t>
            </a:r>
            <a:r>
              <a:rPr lang="ru-RU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567161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E14115"/>
                </a:solidFill>
              </a:rPr>
              <a:t>Внедренческий этап</a:t>
            </a:r>
            <a:endParaRPr lang="ru-RU" b="1" dirty="0">
              <a:solidFill>
                <a:srgbClr val="E1411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/>
              <a:t>Разработка программы, продвижение её на рынок образовательных услуг</a:t>
            </a:r>
          </a:p>
          <a:p>
            <a:r>
              <a:rPr lang="ru-RU" sz="2800" dirty="0" smtClean="0"/>
              <a:t>Набор экспериментальной группы готовой участвовать в демонстрационном экзамене</a:t>
            </a:r>
          </a:p>
          <a:p>
            <a:r>
              <a:rPr lang="ru-RU" sz="2800" dirty="0" smtClean="0"/>
              <a:t>Реализация программ по новым требованиям</a:t>
            </a:r>
          </a:p>
          <a:p>
            <a:r>
              <a:rPr lang="ru-RU" sz="2800" dirty="0" smtClean="0"/>
              <a:t>Апробация процедуры демонстрационного экзамена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7034249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E14115"/>
                </a:solidFill>
              </a:rPr>
              <a:t>Этап рефлексии</a:t>
            </a:r>
            <a:endParaRPr lang="ru-RU" b="1" dirty="0">
              <a:solidFill>
                <a:srgbClr val="E1411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Оценка хода и результатов  освоения программ;</a:t>
            </a:r>
          </a:p>
          <a:p>
            <a:r>
              <a:rPr lang="ru-RU" sz="2800" dirty="0" smtClean="0"/>
              <a:t>Анализ результатов мониторинга;</a:t>
            </a:r>
          </a:p>
          <a:p>
            <a:r>
              <a:rPr lang="ru-RU" sz="2800" dirty="0" smtClean="0"/>
              <a:t>Определение направлений  доработки программ и совершенствования ресурсного обеспечения процесса обучения.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3652003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593" y="624110"/>
            <a:ext cx="9776020" cy="128089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ВНИМАНИЕ!!!</a:t>
            </a:r>
            <a:b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8931" y="2918564"/>
            <a:ext cx="11302177" cy="2992657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crpo@mospolytech.ru</a:t>
            </a:r>
            <a:endParaRPr lang="en-US" sz="60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349904242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858" y="548680"/>
            <a:ext cx="1010850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Изменение  требований    </a:t>
            </a:r>
            <a:b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 проектированию примерных программам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7480" y="1797868"/>
            <a:ext cx="9652000" cy="4427568"/>
          </a:xfrm>
        </p:spPr>
        <p:txBody>
          <a:bodyPr>
            <a:normAutofit fontScale="92500" lnSpcReduction="10000"/>
          </a:bodyPr>
          <a:lstStyle/>
          <a:p>
            <a:r>
              <a:rPr lang="ru-RU" sz="2200" b="1" dirty="0" smtClean="0"/>
              <a:t>Разработчик самостоятельно определяет: </a:t>
            </a:r>
          </a:p>
          <a:p>
            <a:pPr marL="0" indent="0">
              <a:buNone/>
            </a:pPr>
            <a:r>
              <a:rPr lang="ru-RU" sz="2200" dirty="0" smtClean="0"/>
              <a:t>- соотношение вариативной  и обязательной части программы;</a:t>
            </a:r>
          </a:p>
          <a:p>
            <a:pPr marL="0" indent="0">
              <a:buNone/>
            </a:pPr>
            <a:r>
              <a:rPr lang="ru-RU" sz="2200" dirty="0" smtClean="0"/>
              <a:t>- номенклатуру учебных дисциплин, разделов модулей (мини-модулей);</a:t>
            </a:r>
          </a:p>
          <a:p>
            <a:pPr marL="0" indent="0">
              <a:buNone/>
            </a:pPr>
            <a:r>
              <a:rPr lang="ru-RU" sz="2200" dirty="0" smtClean="0"/>
              <a:t>- требования к </a:t>
            </a:r>
            <a:r>
              <a:rPr lang="ru-RU" sz="2200" dirty="0"/>
              <a:t>знаниям, умениям </a:t>
            </a:r>
            <a:r>
              <a:rPr lang="ru-RU" sz="2200" dirty="0" smtClean="0"/>
              <a:t>и действиям по модулям, требования к знаниям умениям по учебным дисциплинам;</a:t>
            </a:r>
          </a:p>
          <a:p>
            <a:pPr marL="0" indent="0">
              <a:buFontTx/>
              <a:buChar char="-"/>
            </a:pPr>
            <a:r>
              <a:rPr lang="ru-RU" sz="2200" dirty="0" smtClean="0"/>
              <a:t> определяет требования к оснащению учебного процесса современным оборудованием;</a:t>
            </a:r>
          </a:p>
          <a:p>
            <a:pPr marL="0" indent="0">
              <a:buFontTx/>
              <a:buChar char="-"/>
            </a:pPr>
            <a:r>
              <a:rPr lang="ru-RU" sz="2200" dirty="0" smtClean="0"/>
              <a:t>- проектирует структуру программы;</a:t>
            </a:r>
            <a:endParaRPr lang="ru-RU" sz="2200" dirty="0"/>
          </a:p>
          <a:p>
            <a:pPr marL="0" indent="0">
              <a:buNone/>
            </a:pPr>
            <a:r>
              <a:rPr lang="ru-RU" sz="2200" dirty="0" smtClean="0"/>
              <a:t>- </a:t>
            </a:r>
            <a:r>
              <a:rPr lang="ru-RU" sz="2200" dirty="0"/>
              <a:t>п</a:t>
            </a:r>
            <a:r>
              <a:rPr lang="ru-RU" sz="2200" dirty="0" smtClean="0"/>
              <a:t>роектирует контрольно-измерительные материалы по оценке результатов освоения программ.</a:t>
            </a:r>
          </a:p>
          <a:p>
            <a:r>
              <a:rPr lang="ru-RU" sz="2200" b="1" dirty="0"/>
              <a:t>Одновременно может действовать сразу несколько примерных </a:t>
            </a:r>
            <a:r>
              <a:rPr lang="ru-RU" sz="2200" b="1" dirty="0" smtClean="0"/>
              <a:t>программ  по одной профессии (специальности) СПО.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367018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9462" y="461272"/>
            <a:ext cx="8911687" cy="128089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ВНИМАНИЕ!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9660" y="1609416"/>
            <a:ext cx="10446707" cy="48463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Примерная  программа становится обязательной, так как по отдельным вопросам ссылка не неё дается в тексте ФГОС.</a:t>
            </a:r>
          </a:p>
          <a:p>
            <a:r>
              <a:rPr lang="ru-RU" sz="2000" dirty="0" smtClean="0"/>
              <a:t>Во ФГОС дополнительно позволены</a:t>
            </a:r>
          </a:p>
          <a:p>
            <a:pPr marL="0" indent="0">
              <a:buNone/>
            </a:pPr>
            <a:r>
              <a:rPr lang="ru-RU" sz="2000" dirty="0" smtClean="0"/>
              <a:t>- </a:t>
            </a:r>
            <a:r>
              <a:rPr lang="ru-RU" sz="2000" dirty="0"/>
              <a:t> </a:t>
            </a:r>
            <a:r>
              <a:rPr lang="ru-RU" sz="2000" dirty="0" smtClean="0"/>
              <a:t>сетевая форма реализации программы; </a:t>
            </a:r>
          </a:p>
          <a:p>
            <a:pPr>
              <a:buFontTx/>
              <a:buChar char="-"/>
            </a:pPr>
            <a:r>
              <a:rPr lang="ru-RU" sz="2000" dirty="0" smtClean="0"/>
              <a:t>применение дистанционных технологий и электронного обучения при её реализации;</a:t>
            </a:r>
          </a:p>
          <a:p>
            <a:pPr>
              <a:buFontTx/>
              <a:buChar char="-"/>
            </a:pPr>
            <a:r>
              <a:rPr lang="ru-RU" sz="2000" dirty="0" smtClean="0"/>
              <a:t>применение зачетных единиц.</a:t>
            </a:r>
            <a:endParaRPr lang="ru-RU" sz="2000" dirty="0"/>
          </a:p>
          <a:p>
            <a:r>
              <a:rPr lang="ru-RU" sz="2000" dirty="0" smtClean="0"/>
              <a:t>Во ФГОС выдвигаются </a:t>
            </a:r>
            <a:r>
              <a:rPr lang="ru-RU" sz="2000" dirty="0"/>
              <a:t>дополнительные требования к </a:t>
            </a:r>
            <a:r>
              <a:rPr lang="ru-RU" sz="2000" dirty="0" smtClean="0"/>
              <a:t>педагогам.</a:t>
            </a:r>
            <a:endParaRPr lang="ru-RU" sz="2000" dirty="0"/>
          </a:p>
          <a:p>
            <a:r>
              <a:rPr lang="ru-RU" sz="2000" dirty="0" smtClean="0"/>
              <a:t>ФГОС предоставляет </a:t>
            </a:r>
            <a:r>
              <a:rPr lang="ru-RU" sz="2000" dirty="0"/>
              <a:t>возможность перевода 20% </a:t>
            </a:r>
            <a:r>
              <a:rPr lang="ru-RU" sz="2000" dirty="0" smtClean="0"/>
              <a:t>аудиторной </a:t>
            </a:r>
            <a:r>
              <a:rPr lang="ru-RU" sz="2000" dirty="0"/>
              <a:t>нагрузки (из 36 часов) на самостоятельную </a:t>
            </a:r>
            <a:r>
              <a:rPr lang="ru-RU" sz="2000" dirty="0" smtClean="0"/>
              <a:t>работу.</a:t>
            </a:r>
          </a:p>
          <a:p>
            <a:r>
              <a:rPr lang="ru-RU" sz="2000" dirty="0" smtClean="0"/>
              <a:t>ФГОС требует использования 25% учебной нагрузки по профессиональному  циклу на практики.</a:t>
            </a:r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5323195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Организация  разработки программ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6795" y="1766169"/>
            <a:ext cx="9437817" cy="410853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Создание рабочих групп с участием региональных </a:t>
            </a:r>
            <a:r>
              <a:rPr lang="ru-RU" sz="2000" dirty="0" err="1" smtClean="0"/>
              <a:t>тьютеров</a:t>
            </a:r>
            <a:r>
              <a:rPr lang="ru-RU" sz="2000" dirty="0" smtClean="0"/>
              <a:t> по вопросам внедрения новых ФГОС (формирование учебно-методических объединений по отраслям (профилям));</a:t>
            </a:r>
          </a:p>
          <a:p>
            <a:r>
              <a:rPr lang="ru-RU" sz="2000" dirty="0" smtClean="0"/>
              <a:t>Обучение методистов образовательных организаций технологии разработки программ, </a:t>
            </a:r>
          </a:p>
          <a:p>
            <a:r>
              <a:rPr lang="ru-RU" sz="2000" dirty="0" smtClean="0"/>
              <a:t>Участие в разработке примерных программ по профессиям и специальностям актуальным для региона, организованным ФУМО;</a:t>
            </a:r>
          </a:p>
          <a:p>
            <a:r>
              <a:rPr lang="ru-RU" sz="2000" dirty="0" smtClean="0"/>
              <a:t>Организация разработки программ образовательных организаций.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3120376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Круговая стрелка 6"/>
          <p:cNvSpPr/>
          <p:nvPr/>
        </p:nvSpPr>
        <p:spPr>
          <a:xfrm rot="18001579" flipH="1">
            <a:off x="840250" y="1203330"/>
            <a:ext cx="832141" cy="912894"/>
          </a:xfrm>
          <a:prstGeom prst="circularArrow">
            <a:avLst>
              <a:gd name="adj1" fmla="val 12500"/>
              <a:gd name="adj2" fmla="val 3172894"/>
              <a:gd name="adj3" fmla="val 20457681"/>
              <a:gd name="adj4" fmla="val 10800000"/>
              <a:gd name="adj5" fmla="val 125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11824" y="4467232"/>
            <a:ext cx="2634085" cy="75608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Знания и умения по УД</a:t>
            </a:r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2343869" y="4467232"/>
            <a:ext cx="2311971" cy="136467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4522" y="1631464"/>
            <a:ext cx="3264363" cy="210464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lt1"/>
                </a:solidFill>
              </a:rPr>
              <a:t>Формирование </a:t>
            </a:r>
            <a:r>
              <a:rPr lang="ru-RU" dirty="0" smtClean="0">
                <a:solidFill>
                  <a:schemeClr val="lt1"/>
                </a:solidFill>
              </a:rPr>
              <a:t>конкретизированных </a:t>
            </a:r>
            <a:r>
              <a:rPr lang="ru-RU" dirty="0">
                <a:solidFill>
                  <a:schemeClr val="lt1"/>
                </a:solidFill>
              </a:rPr>
              <a:t>требований к результатам освоения </a:t>
            </a:r>
            <a:r>
              <a:rPr lang="ru-RU" dirty="0" smtClean="0">
                <a:solidFill>
                  <a:schemeClr val="lt1"/>
                </a:solidFill>
              </a:rPr>
              <a:t>программы по ФГОС</a:t>
            </a:r>
            <a:endParaRPr lang="ru-RU" dirty="0">
              <a:solidFill>
                <a:schemeClr val="lt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01968" y="1664769"/>
            <a:ext cx="3264363" cy="208386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Выявление структуры образовательной программы (номенклатура мини-модулей; дисциплин)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87709" y="654459"/>
            <a:ext cx="6528725" cy="88624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Определение целей и особенностей реализации программы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365" y="4041347"/>
            <a:ext cx="1986379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действия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50644" y="4645612"/>
            <a:ext cx="1986379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умения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63753" y="5279953"/>
            <a:ext cx="1986379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знания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37946" y="5959371"/>
            <a:ext cx="1986379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ресурсы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31270" y="5485539"/>
            <a:ext cx="2922117" cy="9379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Наименования учебных дисциплин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6542940" y="5260894"/>
            <a:ext cx="500952" cy="252028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Круговая стрелка 17"/>
          <p:cNvSpPr/>
          <p:nvPr/>
        </p:nvSpPr>
        <p:spPr>
          <a:xfrm rot="16200000" flipV="1">
            <a:off x="6460848" y="3459309"/>
            <a:ext cx="2605413" cy="2526003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828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001571" y="1566816"/>
            <a:ext cx="2880341" cy="2589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Разработка  учебного плана, программ учебных дисциплин, </a:t>
            </a:r>
            <a:r>
              <a:rPr lang="ru-RU" dirty="0" err="1" smtClean="0"/>
              <a:t>профмодулей</a:t>
            </a:r>
            <a:endParaRPr lang="ru-RU" dirty="0"/>
          </a:p>
        </p:txBody>
      </p:sp>
      <p:sp>
        <p:nvSpPr>
          <p:cNvPr id="10" name="Круговая стрелка 9"/>
          <p:cNvSpPr/>
          <p:nvPr/>
        </p:nvSpPr>
        <p:spPr>
          <a:xfrm rot="16200000" flipH="1">
            <a:off x="667889" y="3074196"/>
            <a:ext cx="1106799" cy="1265132"/>
          </a:xfrm>
          <a:prstGeom prst="circular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7954027" y="2580362"/>
            <a:ext cx="1047545" cy="514647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356942" y="4559474"/>
            <a:ext cx="2229633" cy="124007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70000"/>
                  <a:lumMod val="104000"/>
                  <a:shade val="30000"/>
                  <a:satMod val="115000"/>
                </a:schemeClr>
              </a:gs>
              <a:gs pos="50000">
                <a:schemeClr val="accent1">
                  <a:tint val="70000"/>
                  <a:lumMod val="104000"/>
                  <a:shade val="67500"/>
                  <a:satMod val="115000"/>
                </a:schemeClr>
              </a:gs>
              <a:gs pos="100000">
                <a:schemeClr val="accent1">
                  <a:tint val="70000"/>
                  <a:lumMod val="104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Разработка КИМ</a:t>
            </a:r>
            <a:endParaRPr lang="ru-RU" dirty="0"/>
          </a:p>
        </p:txBody>
      </p:sp>
      <p:sp>
        <p:nvSpPr>
          <p:cNvPr id="22" name="Стрелка вниз 21"/>
          <p:cNvSpPr/>
          <p:nvPr/>
        </p:nvSpPr>
        <p:spPr>
          <a:xfrm>
            <a:off x="10227680" y="4185744"/>
            <a:ext cx="500952" cy="411308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054544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Шаг 1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427967"/>
            <a:ext cx="8915400" cy="448325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 первом этапе  </a:t>
            </a:r>
            <a:r>
              <a:rPr lang="ru-RU" sz="2000" b="1" dirty="0" smtClean="0"/>
              <a:t>определяется общая концепция разработки программы</a:t>
            </a:r>
            <a:r>
              <a:rPr lang="ru-RU" sz="2000" dirty="0" smtClean="0"/>
              <a:t>, которая описывается в аннотации к программе, описываются типы задач, решаемые работниками данной квалификации;</a:t>
            </a:r>
          </a:p>
          <a:p>
            <a:r>
              <a:rPr lang="ru-RU" sz="2000" b="1" dirty="0" smtClean="0"/>
              <a:t>Формируется характеристика профессиональной деятельности </a:t>
            </a:r>
            <a:r>
              <a:rPr lang="ru-RU" sz="2000" dirty="0" smtClean="0"/>
              <a:t>по профессии (специальности), в которой  дается общая характеристика, возможные места работы, условия труда,  возможности дальнейшего образования по профилю профессии (специальности).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96526071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Шаг 2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7315" y="2133600"/>
            <a:ext cx="9187297" cy="310227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Разрабатываются спецификации профессиональных общих компетенций обозначенных во ФГОС в которых определяются  основные характеристики позволяющие судить о </a:t>
            </a:r>
            <a:r>
              <a:rPr lang="ru-RU" sz="2000" dirty="0" err="1" smtClean="0"/>
              <a:t>сформированности</a:t>
            </a:r>
            <a:r>
              <a:rPr lang="ru-RU" sz="2000" dirty="0" smtClean="0"/>
              <a:t> этих компетенций.</a:t>
            </a:r>
          </a:p>
          <a:p>
            <a:r>
              <a:rPr lang="ru-RU" sz="2000" dirty="0" smtClean="0"/>
              <a:t>На основе спецификации определяется номенклатура учебных дисциплин</a:t>
            </a:r>
          </a:p>
          <a:p>
            <a:r>
              <a:rPr lang="ru-RU" sz="2000" dirty="0" smtClean="0"/>
              <a:t>Разрабатывается номенклатура учебных дисциплин обязательной части программы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81658701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0805" y="836712"/>
            <a:ext cx="858857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Структура спецификации профессиональной компетенции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6534411"/>
              </p:ext>
            </p:extLst>
          </p:nvPr>
        </p:nvGraphicFramePr>
        <p:xfrm>
          <a:off x="1014607" y="2133600"/>
          <a:ext cx="9246992" cy="3954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748"/>
                <a:gridCol w="2311748"/>
                <a:gridCol w="2311748"/>
                <a:gridCol w="2311748"/>
              </a:tblGrid>
              <a:tr h="988512">
                <a:tc gridSpan="4"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Наименование</a:t>
                      </a:r>
                      <a:r>
                        <a:rPr lang="ru-RU" b="1" baseline="0" dirty="0" smtClean="0"/>
                        <a:t> п</a:t>
                      </a:r>
                      <a:r>
                        <a:rPr lang="ru-RU" b="1" dirty="0" smtClean="0"/>
                        <a:t>рофессиональной компетенции</a:t>
                      </a:r>
                      <a:endParaRPr lang="ru-RU" b="1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8851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Действия</a:t>
                      </a:r>
                      <a:endParaRPr lang="ru-RU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Умения</a:t>
                      </a:r>
                      <a:endParaRPr lang="ru-RU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Знания</a:t>
                      </a:r>
                      <a:endParaRPr lang="ru-RU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Ресурсы</a:t>
                      </a:r>
                      <a:endParaRPr lang="ru-RU" b="1" dirty="0"/>
                    </a:p>
                  </a:txBody>
                  <a:tcPr marL="121920" marR="121920"/>
                </a:tc>
              </a:tr>
              <a:tr h="98851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</a:tr>
              <a:tr h="98851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7002781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546</TotalTime>
  <Words>967</Words>
  <Application>Microsoft Office PowerPoint</Application>
  <PresentationFormat>Широкоэкранный</PresentationFormat>
  <Paragraphs>127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Проектирование и  апробации программ УМК и КИМ по ТОП-50</vt:lpstr>
      <vt:lpstr>Нормативно-правовая основа  проектирования программ</vt:lpstr>
      <vt:lpstr>Изменение  требований     к проектированию примерных программам</vt:lpstr>
      <vt:lpstr>ВНИМАНИЕ!</vt:lpstr>
      <vt:lpstr>Организация  разработки программ</vt:lpstr>
      <vt:lpstr>Алгоритм</vt:lpstr>
      <vt:lpstr>Шаг 1</vt:lpstr>
      <vt:lpstr>Шаг 2</vt:lpstr>
      <vt:lpstr>Структура спецификации профессиональной компетенции</vt:lpstr>
      <vt:lpstr>Шаг 3</vt:lpstr>
      <vt:lpstr>Шаг 4</vt:lpstr>
      <vt:lpstr>Шаг 5 </vt:lpstr>
      <vt:lpstr>Шаг 6</vt:lpstr>
      <vt:lpstr>Организационные модели апробации</vt:lpstr>
      <vt:lpstr>Подготовительный этап</vt:lpstr>
      <vt:lpstr>Примеры родственных профессий и специальностей по ТОП-50</vt:lpstr>
      <vt:lpstr>Преимущества МЦК для проведения апробации</vt:lpstr>
      <vt:lpstr>Информация включаемая в график  апробации</vt:lpstr>
      <vt:lpstr>Аналитический этап</vt:lpstr>
      <vt:lpstr>Внедренческий этап</vt:lpstr>
      <vt:lpstr>Этап рефлексии</vt:lpstr>
      <vt:lpstr>СПАСИБО ЗА ВНИМАНИЕ!!!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апробации проектов программ по ТОП-50 на базе МЦК</dc:title>
  <dc:creator>User</dc:creator>
  <cp:lastModifiedBy>User</cp:lastModifiedBy>
  <cp:revision>24</cp:revision>
  <dcterms:created xsi:type="dcterms:W3CDTF">2016-09-23T09:38:07Z</dcterms:created>
  <dcterms:modified xsi:type="dcterms:W3CDTF">2016-10-10T06:40:10Z</dcterms:modified>
</cp:coreProperties>
</file>